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diagrams/drawing3.xml" ContentType="application/vnd.ms-office.drawingml.diagramDrawing+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6" r:id="rId2"/>
  </p:sldIdLst>
  <p:sldSz cx="7921625" cy="12601575"/>
  <p:notesSz cx="7102475" cy="10233025"/>
  <p:defaultTextStyle>
    <a:defPPr>
      <a:defRPr lang="es-AR"/>
    </a:defPPr>
    <a:lvl1pPr marL="0" algn="l" defTabSz="1172718" rtl="0" eaLnBrk="1" latinLnBrk="0" hangingPunct="1">
      <a:defRPr sz="2300" kern="1200">
        <a:solidFill>
          <a:schemeClr val="tx1"/>
        </a:solidFill>
        <a:latin typeface="+mn-lt"/>
        <a:ea typeface="+mn-ea"/>
        <a:cs typeface="+mn-cs"/>
      </a:defRPr>
    </a:lvl1pPr>
    <a:lvl2pPr marL="586359" algn="l" defTabSz="1172718" rtl="0" eaLnBrk="1" latinLnBrk="0" hangingPunct="1">
      <a:defRPr sz="2300" kern="1200">
        <a:solidFill>
          <a:schemeClr val="tx1"/>
        </a:solidFill>
        <a:latin typeface="+mn-lt"/>
        <a:ea typeface="+mn-ea"/>
        <a:cs typeface="+mn-cs"/>
      </a:defRPr>
    </a:lvl2pPr>
    <a:lvl3pPr marL="1172718" algn="l" defTabSz="1172718" rtl="0" eaLnBrk="1" latinLnBrk="0" hangingPunct="1">
      <a:defRPr sz="2300" kern="1200">
        <a:solidFill>
          <a:schemeClr val="tx1"/>
        </a:solidFill>
        <a:latin typeface="+mn-lt"/>
        <a:ea typeface="+mn-ea"/>
        <a:cs typeface="+mn-cs"/>
      </a:defRPr>
    </a:lvl3pPr>
    <a:lvl4pPr marL="1759077" algn="l" defTabSz="1172718" rtl="0" eaLnBrk="1" latinLnBrk="0" hangingPunct="1">
      <a:defRPr sz="2300" kern="1200">
        <a:solidFill>
          <a:schemeClr val="tx1"/>
        </a:solidFill>
        <a:latin typeface="+mn-lt"/>
        <a:ea typeface="+mn-ea"/>
        <a:cs typeface="+mn-cs"/>
      </a:defRPr>
    </a:lvl4pPr>
    <a:lvl5pPr marL="2345436" algn="l" defTabSz="1172718" rtl="0" eaLnBrk="1" latinLnBrk="0" hangingPunct="1">
      <a:defRPr sz="2300" kern="1200">
        <a:solidFill>
          <a:schemeClr val="tx1"/>
        </a:solidFill>
        <a:latin typeface="+mn-lt"/>
        <a:ea typeface="+mn-ea"/>
        <a:cs typeface="+mn-cs"/>
      </a:defRPr>
    </a:lvl5pPr>
    <a:lvl6pPr marL="2931795" algn="l" defTabSz="1172718" rtl="0" eaLnBrk="1" latinLnBrk="0" hangingPunct="1">
      <a:defRPr sz="2300" kern="1200">
        <a:solidFill>
          <a:schemeClr val="tx1"/>
        </a:solidFill>
        <a:latin typeface="+mn-lt"/>
        <a:ea typeface="+mn-ea"/>
        <a:cs typeface="+mn-cs"/>
      </a:defRPr>
    </a:lvl6pPr>
    <a:lvl7pPr marL="3518154" algn="l" defTabSz="1172718" rtl="0" eaLnBrk="1" latinLnBrk="0" hangingPunct="1">
      <a:defRPr sz="2300" kern="1200">
        <a:solidFill>
          <a:schemeClr val="tx1"/>
        </a:solidFill>
        <a:latin typeface="+mn-lt"/>
        <a:ea typeface="+mn-ea"/>
        <a:cs typeface="+mn-cs"/>
      </a:defRPr>
    </a:lvl7pPr>
    <a:lvl8pPr marL="4104513" algn="l" defTabSz="1172718" rtl="0" eaLnBrk="1" latinLnBrk="0" hangingPunct="1">
      <a:defRPr sz="2300" kern="1200">
        <a:solidFill>
          <a:schemeClr val="tx1"/>
        </a:solidFill>
        <a:latin typeface="+mn-lt"/>
        <a:ea typeface="+mn-ea"/>
        <a:cs typeface="+mn-cs"/>
      </a:defRPr>
    </a:lvl8pPr>
    <a:lvl9pPr marL="4690872" algn="l" defTabSz="1172718" rtl="0" eaLnBrk="1" latinLnBrk="0" hangingPunct="1">
      <a:defRPr sz="23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p:scale>
          <a:sx n="50" d="100"/>
          <a:sy n="50" d="100"/>
        </p:scale>
        <p:origin x="-1626" y="648"/>
      </p:cViewPr>
      <p:guideLst>
        <p:guide orient="horz" pos="3969"/>
        <p:guide pos="2495"/>
      </p:guideLst>
    </p:cSldViewPr>
  </p:slideViewPr>
  <p:notesTextViewPr>
    <p:cViewPr>
      <p:scale>
        <a:sx n="100" d="100"/>
        <a:sy n="100" d="100"/>
      </p:scale>
      <p:origin x="0" y="0"/>
    </p:cViewPr>
  </p:notesTextViewPr>
  <p:notesViewPr>
    <p:cSldViewPr>
      <p:cViewPr varScale="1">
        <p:scale>
          <a:sx n="55" d="100"/>
          <a:sy n="55" d="100"/>
        </p:scale>
        <p:origin x="-2868" y="-102"/>
      </p:cViewPr>
      <p:guideLst>
        <p:guide orient="horz" pos="3223"/>
        <p:guide pos="2237"/>
      </p:guideLst>
    </p:cSldViewPr>
  </p:notes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1AF6AC-BE9D-4CB2-B4CA-DE68AF5FDCF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AR"/>
        </a:p>
      </dgm:t>
    </dgm:pt>
    <dgm:pt modelId="{40855256-5C28-4012-95D1-F0DBD9374F7E}">
      <dgm:prSet custT="1">
        <dgm:style>
          <a:lnRef idx="1">
            <a:schemeClr val="accent1"/>
          </a:lnRef>
          <a:fillRef idx="2">
            <a:schemeClr val="accent1"/>
          </a:fillRef>
          <a:effectRef idx="1">
            <a:schemeClr val="accent1"/>
          </a:effectRef>
          <a:fontRef idx="minor">
            <a:schemeClr val="dk1"/>
          </a:fontRef>
        </dgm:style>
      </dgm:prSet>
      <dgm:spPr>
        <a:ln/>
      </dgm:spPr>
      <dgm:t>
        <a:bodyPr/>
        <a:lstStyle/>
        <a:p>
          <a:pPr rtl="0"/>
          <a:endParaRPr lang="es-AR" sz="1800" b="1" baseline="0" dirty="0" smtClean="0">
            <a:solidFill>
              <a:schemeClr val="tx1"/>
            </a:solidFill>
            <a:latin typeface="+mj-lt"/>
          </a:endParaRPr>
        </a:p>
        <a:p>
          <a:pPr rtl="0"/>
          <a:r>
            <a:rPr lang="es-AR" sz="1800" b="1" baseline="0" dirty="0" smtClean="0">
              <a:solidFill>
                <a:schemeClr val="tx1"/>
              </a:solidFill>
              <a:latin typeface="+mj-lt"/>
            </a:rPr>
            <a:t>3º Coloquio sobre Educación y Formación del Profesorado: política, ética y educación en derechos humanos</a:t>
          </a:r>
        </a:p>
        <a:p>
          <a:pPr rtl="0"/>
          <a:endParaRPr lang="es-ES" sz="1800" b="1" dirty="0" smtClean="0">
            <a:latin typeface="+mj-lt"/>
          </a:endParaRPr>
        </a:p>
        <a:p>
          <a:pPr rtl="0"/>
          <a:r>
            <a:rPr lang="es-ES" sz="1800" b="1" dirty="0" smtClean="0">
              <a:latin typeface="+mj-lt"/>
            </a:rPr>
            <a:t>Ética y derechos humanos: ¿qué derechos?</a:t>
          </a:r>
        </a:p>
        <a:p>
          <a:pPr rtl="0"/>
          <a:endParaRPr lang="es-AR" sz="1400" b="1" baseline="0" dirty="0" smtClean="0">
            <a:solidFill>
              <a:schemeClr val="tx1"/>
            </a:solidFill>
            <a:latin typeface="Arial" pitchFamily="34" charset="0"/>
            <a:cs typeface="Arial" pitchFamily="34" charset="0"/>
          </a:endParaRPr>
        </a:p>
        <a:p>
          <a:pPr rtl="0"/>
          <a:r>
            <a:rPr lang="es-AR" sz="1600" b="1" baseline="0" dirty="0" smtClean="0">
              <a:solidFill>
                <a:schemeClr val="tx1"/>
              </a:solidFill>
              <a:latin typeface="Arial" pitchFamily="34" charset="0"/>
              <a:cs typeface="Arial" pitchFamily="34" charset="0"/>
            </a:rPr>
            <a:t>Lugar: Universidad Nacional de Quilmes. </a:t>
          </a:r>
        </a:p>
        <a:p>
          <a:pPr rtl="0"/>
          <a:r>
            <a:rPr lang="es-AR" sz="1600" b="1" baseline="0" dirty="0" smtClean="0">
              <a:solidFill>
                <a:schemeClr val="tx1"/>
              </a:solidFill>
              <a:latin typeface="Arial" pitchFamily="34" charset="0"/>
              <a:cs typeface="Arial" pitchFamily="34" charset="0"/>
            </a:rPr>
            <a:t>Fecha</a:t>
          </a:r>
          <a:r>
            <a:rPr lang="es-AR" sz="1600" b="1" baseline="0" smtClean="0">
              <a:solidFill>
                <a:schemeClr val="tx1"/>
              </a:solidFill>
              <a:latin typeface="Arial" pitchFamily="34" charset="0"/>
              <a:cs typeface="Arial" pitchFamily="34" charset="0"/>
            </a:rPr>
            <a:t>: </a:t>
          </a:r>
          <a:r>
            <a:rPr lang="es-AR" sz="1600" b="1" baseline="0" smtClean="0">
              <a:solidFill>
                <a:schemeClr val="tx1"/>
              </a:solidFill>
              <a:latin typeface="Arial" pitchFamily="34" charset="0"/>
              <a:cs typeface="Arial" pitchFamily="34" charset="0"/>
            </a:rPr>
            <a:t> lunes 23 </a:t>
          </a:r>
          <a:r>
            <a:rPr lang="es-AR" sz="1600" b="1" baseline="0" dirty="0" smtClean="0">
              <a:solidFill>
                <a:schemeClr val="tx1"/>
              </a:solidFill>
              <a:latin typeface="Arial" pitchFamily="34" charset="0"/>
              <a:cs typeface="Arial" pitchFamily="34" charset="0"/>
            </a:rPr>
            <a:t>de abril de 2018</a:t>
          </a:r>
        </a:p>
        <a:p>
          <a:pPr rtl="0"/>
          <a:r>
            <a:rPr lang="es-AR" sz="1600" b="1" baseline="0" dirty="0" smtClean="0">
              <a:solidFill>
                <a:schemeClr val="tx1"/>
              </a:solidFill>
              <a:latin typeface="Arial" pitchFamily="34" charset="0"/>
              <a:cs typeface="Arial" pitchFamily="34" charset="0"/>
            </a:rPr>
            <a:t>Salón Auditorio: 18,30 a 22 hs</a:t>
          </a:r>
          <a:r>
            <a:rPr lang="es-AR" sz="1700" b="1" baseline="0" dirty="0" smtClean="0">
              <a:solidFill>
                <a:schemeClr val="tx1"/>
              </a:solidFill>
              <a:latin typeface="+mj-lt"/>
            </a:rPr>
            <a:t/>
          </a:r>
          <a:br>
            <a:rPr lang="es-AR" sz="1700" b="1" baseline="0" dirty="0" smtClean="0">
              <a:solidFill>
                <a:schemeClr val="tx1"/>
              </a:solidFill>
              <a:latin typeface="+mj-lt"/>
            </a:rPr>
          </a:br>
          <a:r>
            <a:rPr lang="es-AR" sz="1800" b="1" baseline="0" dirty="0" smtClean="0"/>
            <a:t/>
          </a:r>
          <a:br>
            <a:rPr lang="es-AR" sz="1800" b="1" baseline="0" dirty="0" smtClean="0"/>
          </a:br>
          <a:r>
            <a:rPr lang="es-AR" sz="1800" b="1" baseline="0" dirty="0" smtClean="0"/>
            <a:t/>
          </a:r>
          <a:br>
            <a:rPr lang="es-AR" sz="1800" b="1" baseline="0" dirty="0" smtClean="0"/>
          </a:br>
          <a:endParaRPr lang="es-AR" sz="1800" dirty="0"/>
        </a:p>
      </dgm:t>
    </dgm:pt>
    <dgm:pt modelId="{4253DA93-9737-4F64-A142-B2DC0420079F}" type="parTrans" cxnId="{A8787CB5-A646-444A-AB28-6548BA9FF89B}">
      <dgm:prSet/>
      <dgm:spPr/>
      <dgm:t>
        <a:bodyPr/>
        <a:lstStyle/>
        <a:p>
          <a:endParaRPr lang="es-AR"/>
        </a:p>
      </dgm:t>
    </dgm:pt>
    <dgm:pt modelId="{0FCF0D54-090D-48B8-B81C-6EB0C329CAD5}" type="sibTrans" cxnId="{A8787CB5-A646-444A-AB28-6548BA9FF89B}">
      <dgm:prSet/>
      <dgm:spPr/>
      <dgm:t>
        <a:bodyPr/>
        <a:lstStyle/>
        <a:p>
          <a:endParaRPr lang="es-AR"/>
        </a:p>
      </dgm:t>
    </dgm:pt>
    <dgm:pt modelId="{C96DA2CF-F3FA-46FC-BA87-C4505ABE0391}" type="pres">
      <dgm:prSet presAssocID="{051AF6AC-BE9D-4CB2-B4CA-DE68AF5FDCF9}" presName="diagram" presStyleCnt="0">
        <dgm:presLayoutVars>
          <dgm:dir/>
          <dgm:resizeHandles val="exact"/>
        </dgm:presLayoutVars>
      </dgm:prSet>
      <dgm:spPr/>
      <dgm:t>
        <a:bodyPr/>
        <a:lstStyle/>
        <a:p>
          <a:endParaRPr lang="es-AR"/>
        </a:p>
      </dgm:t>
    </dgm:pt>
    <dgm:pt modelId="{F2509FEF-ACAF-4E5B-9A7A-7D98309A2E6B}" type="pres">
      <dgm:prSet presAssocID="{40855256-5C28-4012-95D1-F0DBD9374F7E}" presName="node" presStyleLbl="node1" presStyleIdx="0" presStyleCnt="1" custScaleX="113402" custScaleY="121530" custLinFactNeighborX="-62" custLinFactNeighborY="-3987">
        <dgm:presLayoutVars>
          <dgm:bulletEnabled val="1"/>
        </dgm:presLayoutVars>
      </dgm:prSet>
      <dgm:spPr/>
      <dgm:t>
        <a:bodyPr/>
        <a:lstStyle/>
        <a:p>
          <a:endParaRPr lang="es-AR"/>
        </a:p>
      </dgm:t>
    </dgm:pt>
  </dgm:ptLst>
  <dgm:cxnLst>
    <dgm:cxn modelId="{A8787CB5-A646-444A-AB28-6548BA9FF89B}" srcId="{051AF6AC-BE9D-4CB2-B4CA-DE68AF5FDCF9}" destId="{40855256-5C28-4012-95D1-F0DBD9374F7E}" srcOrd="0" destOrd="0" parTransId="{4253DA93-9737-4F64-A142-B2DC0420079F}" sibTransId="{0FCF0D54-090D-48B8-B81C-6EB0C329CAD5}"/>
    <dgm:cxn modelId="{EF77C836-ABA9-47D8-B34A-5B1AD1052D60}" type="presOf" srcId="{051AF6AC-BE9D-4CB2-B4CA-DE68AF5FDCF9}" destId="{C96DA2CF-F3FA-46FC-BA87-C4505ABE0391}" srcOrd="0" destOrd="0" presId="urn:microsoft.com/office/officeart/2005/8/layout/default"/>
    <dgm:cxn modelId="{0CC741AD-A1E0-4779-A0BE-1D4844563B6F}" type="presOf" srcId="{40855256-5C28-4012-95D1-F0DBD9374F7E}" destId="{F2509FEF-ACAF-4E5B-9A7A-7D98309A2E6B}" srcOrd="0" destOrd="0" presId="urn:microsoft.com/office/officeart/2005/8/layout/default"/>
    <dgm:cxn modelId="{96F83752-4A38-4994-8A4E-5072A199CD6C}" type="presParOf" srcId="{C96DA2CF-F3FA-46FC-BA87-C4505ABE0391}" destId="{F2509FEF-ACAF-4E5B-9A7A-7D98309A2E6B}" srcOrd="0" destOrd="0" presId="urn:microsoft.com/office/officeart/2005/8/layout/default"/>
  </dgm:cxnLst>
  <dgm:bg>
    <a:effectLst>
      <a:glow rad="101600">
        <a:schemeClr val="accent1">
          <a:satMod val="175000"/>
          <a:alpha val="40000"/>
        </a:schemeClr>
      </a:glow>
    </a:effect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9DEEF9E-C9AB-44CA-B7CD-863EFD267C4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AR"/>
        </a:p>
      </dgm:t>
    </dgm:pt>
    <dgm:pt modelId="{4ED2B09E-0858-4709-B9D6-8E4F229D092F}">
      <dgm:prSet custT="1">
        <dgm:style>
          <a:lnRef idx="2">
            <a:schemeClr val="accent1">
              <a:shade val="50000"/>
            </a:schemeClr>
          </a:lnRef>
          <a:fillRef idx="1">
            <a:schemeClr val="accent1"/>
          </a:fillRef>
          <a:effectRef idx="0">
            <a:schemeClr val="accent1"/>
          </a:effectRef>
          <a:fontRef idx="minor">
            <a:schemeClr val="lt1"/>
          </a:fontRef>
        </dgm:style>
      </dgm:prSet>
      <dgm:spPr/>
      <dgm:t>
        <a:bodyPr/>
        <a:lstStyle/>
        <a:p>
          <a:pPr algn="ctr">
            <a:spcBef>
              <a:spcPts val="1200"/>
            </a:spcBef>
            <a:spcAft>
              <a:spcPts val="1200"/>
            </a:spcAft>
          </a:pPr>
          <a:r>
            <a:rPr lang="es-AR" sz="1600" b="1" dirty="0" smtClean="0">
              <a:solidFill>
                <a:schemeClr val="tx1"/>
              </a:solidFill>
            </a:rPr>
            <a:t>En continuidad con las experiencias pasadas y en virtud de que este año se cumple el 70º aniversario de la proclamación de la </a:t>
          </a:r>
          <a:r>
            <a:rPr lang="es-AR" sz="1600" b="1" i="1" dirty="0" smtClean="0">
              <a:solidFill>
                <a:schemeClr val="tx1"/>
              </a:solidFill>
            </a:rPr>
            <a:t>Declaración Universal de Derechos Humanos</a:t>
          </a:r>
          <a:r>
            <a:rPr lang="es-AR" sz="1600" b="1" dirty="0" smtClean="0">
              <a:solidFill>
                <a:schemeClr val="tx1"/>
              </a:solidFill>
            </a:rPr>
            <a:t>, esta  tercera edición de debates, pretende  reflexionar de forma colectiva  sobre esos derechos , y su relación con la  formación docente y la práctica educativa hoy.</a:t>
          </a:r>
        </a:p>
        <a:p>
          <a:pPr algn="ctr">
            <a:spcBef>
              <a:spcPts val="1200"/>
            </a:spcBef>
            <a:spcAft>
              <a:spcPts val="1200"/>
            </a:spcAft>
          </a:pPr>
          <a:r>
            <a:rPr lang="es-AR" sz="1600" b="1" dirty="0" smtClean="0">
              <a:solidFill>
                <a:schemeClr val="tx1"/>
              </a:solidFill>
            </a:rPr>
            <a:t>Nuestra responsabilidad académica es formar docentes con  estilo de pensamiento crítico-reflexivo y comprometidos con su práctica político-pedagógica .  Los Derechos Humanos  y su vínculo con  el problema ético, son temas de la vida cotidiana y su exigencia amerita el debate  sobre los métodos para  su  afirmación efectiva en la práctica cotidiana</a:t>
          </a:r>
        </a:p>
        <a:p>
          <a:pPr algn="ctr">
            <a:spcBef>
              <a:spcPts val="1200"/>
            </a:spcBef>
            <a:spcAft>
              <a:spcPts val="1200"/>
            </a:spcAft>
          </a:pPr>
          <a:r>
            <a:rPr lang="es-AR" sz="1600" b="1" dirty="0" smtClean="0">
              <a:solidFill>
                <a:schemeClr val="tx1"/>
              </a:solidFill>
            </a:rPr>
            <a:t> A partir de la proyección de un video sobre los derechos proclamados en la Declaración , les proponemos dialogar sobre sus efectos, fortalezas y debilidades en nuestra vida cotidiana .</a:t>
          </a:r>
        </a:p>
      </dgm:t>
    </dgm:pt>
    <dgm:pt modelId="{1B431391-7A85-425B-A0A5-04EEC7C5EA0A}" type="parTrans" cxnId="{291F6E0D-74E2-4B64-950D-E7E38EA7F366}">
      <dgm:prSet/>
      <dgm:spPr/>
      <dgm:t>
        <a:bodyPr/>
        <a:lstStyle/>
        <a:p>
          <a:endParaRPr lang="es-ES"/>
        </a:p>
      </dgm:t>
    </dgm:pt>
    <dgm:pt modelId="{A065C4A2-6C43-4471-A294-C6509B84858D}" type="sibTrans" cxnId="{291F6E0D-74E2-4B64-950D-E7E38EA7F366}">
      <dgm:prSet/>
      <dgm:spPr/>
      <dgm:t>
        <a:bodyPr/>
        <a:lstStyle/>
        <a:p>
          <a:endParaRPr lang="es-ES"/>
        </a:p>
      </dgm:t>
    </dgm:pt>
    <dgm:pt modelId="{71AE9666-8D1A-4594-B7CF-9BD461557075}" type="pres">
      <dgm:prSet presAssocID="{D9DEEF9E-C9AB-44CA-B7CD-863EFD267C47}" presName="linear" presStyleCnt="0">
        <dgm:presLayoutVars>
          <dgm:animLvl val="lvl"/>
          <dgm:resizeHandles val="exact"/>
        </dgm:presLayoutVars>
      </dgm:prSet>
      <dgm:spPr/>
      <dgm:t>
        <a:bodyPr/>
        <a:lstStyle/>
        <a:p>
          <a:endParaRPr lang="es-AR"/>
        </a:p>
      </dgm:t>
    </dgm:pt>
    <dgm:pt modelId="{78D77808-9E98-44DE-B120-F77DB247C94D}" type="pres">
      <dgm:prSet presAssocID="{4ED2B09E-0858-4709-B9D6-8E4F229D092F}" presName="parentText" presStyleLbl="node1" presStyleIdx="0" presStyleCnt="1" custScaleY="736548" custLinFactNeighborX="2597" custLinFactNeighborY="-360">
        <dgm:presLayoutVars>
          <dgm:chMax val="0"/>
          <dgm:bulletEnabled val="1"/>
        </dgm:presLayoutVars>
      </dgm:prSet>
      <dgm:spPr/>
      <dgm:t>
        <a:bodyPr/>
        <a:lstStyle/>
        <a:p>
          <a:endParaRPr lang="es-ES"/>
        </a:p>
      </dgm:t>
    </dgm:pt>
  </dgm:ptLst>
  <dgm:cxnLst>
    <dgm:cxn modelId="{CA910D33-59EC-4A8D-B28D-B121556647A5}" type="presOf" srcId="{D9DEEF9E-C9AB-44CA-B7CD-863EFD267C47}" destId="{71AE9666-8D1A-4594-B7CF-9BD461557075}" srcOrd="0" destOrd="0" presId="urn:microsoft.com/office/officeart/2005/8/layout/vList2"/>
    <dgm:cxn modelId="{43C250CE-6D60-48DA-B0F9-335D2274318D}" type="presOf" srcId="{4ED2B09E-0858-4709-B9D6-8E4F229D092F}" destId="{78D77808-9E98-44DE-B120-F77DB247C94D}" srcOrd="0" destOrd="0" presId="urn:microsoft.com/office/officeart/2005/8/layout/vList2"/>
    <dgm:cxn modelId="{291F6E0D-74E2-4B64-950D-E7E38EA7F366}" srcId="{D9DEEF9E-C9AB-44CA-B7CD-863EFD267C47}" destId="{4ED2B09E-0858-4709-B9D6-8E4F229D092F}" srcOrd="0" destOrd="0" parTransId="{1B431391-7A85-425B-A0A5-04EEC7C5EA0A}" sibTransId="{A065C4A2-6C43-4471-A294-C6509B84858D}"/>
    <dgm:cxn modelId="{7546525B-E4B8-43BD-A67E-78BC79BAA95E}" type="presParOf" srcId="{71AE9666-8D1A-4594-B7CF-9BD461557075}" destId="{78D77808-9E98-44DE-B120-F77DB247C94D}" srcOrd="0" destOrd="0" presId="urn:microsoft.com/office/officeart/2005/8/layout/vList2"/>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2509FEF-ACAF-4E5B-9A7A-7D98309A2E6B}">
      <dsp:nvSpPr>
        <dsp:cNvPr id="0" name=""/>
        <dsp:cNvSpPr/>
      </dsp:nvSpPr>
      <dsp:spPr>
        <a:xfrm>
          <a:off x="0" y="622062"/>
          <a:ext cx="5736707" cy="2582383"/>
        </a:xfrm>
        <a:prstGeom prst="rect">
          <a:avLst/>
        </a:prstGeom>
        <a:solidFill>
          <a:schemeClr val="accent1">
            <a:lumMod val="40000"/>
            <a:lumOff val="60000"/>
          </a:schemeClr>
        </a:solidFill>
        <a:ln w="25400" cap="flat" cmpd="sng" algn="ctr">
          <a:solidFill>
            <a:schemeClr val="accent1">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endParaRPr lang="es-AR" sz="1800" b="1" kern="1200" baseline="0" dirty="0" smtClean="0">
            <a:solidFill>
              <a:schemeClr val="tx1"/>
            </a:solidFill>
            <a:latin typeface="+mj-lt"/>
          </a:endParaRPr>
        </a:p>
        <a:p>
          <a:pPr lvl="0" algn="ctr" defTabSz="800100" rtl="0">
            <a:lnSpc>
              <a:spcPct val="90000"/>
            </a:lnSpc>
            <a:spcBef>
              <a:spcPct val="0"/>
            </a:spcBef>
            <a:spcAft>
              <a:spcPct val="35000"/>
            </a:spcAft>
          </a:pPr>
          <a:endParaRPr lang="es-AR" sz="1800" b="1" kern="1200" baseline="0" dirty="0" smtClean="0">
            <a:solidFill>
              <a:schemeClr val="tx1"/>
            </a:solidFill>
            <a:latin typeface="+mj-lt"/>
          </a:endParaRPr>
        </a:p>
        <a:p>
          <a:pPr lvl="0" algn="ctr" defTabSz="800100" rtl="0">
            <a:lnSpc>
              <a:spcPct val="90000"/>
            </a:lnSpc>
            <a:spcBef>
              <a:spcPct val="0"/>
            </a:spcBef>
            <a:spcAft>
              <a:spcPct val="35000"/>
            </a:spcAft>
          </a:pPr>
          <a:r>
            <a:rPr lang="es-AR" sz="1700" b="1" kern="1200" baseline="0" dirty="0" smtClean="0">
              <a:solidFill>
                <a:schemeClr val="tx1"/>
              </a:solidFill>
              <a:latin typeface="+mj-lt"/>
            </a:rPr>
            <a:t>1</a:t>
          </a:r>
          <a:r>
            <a:rPr lang="es-AR" sz="1700" b="1" kern="1200" baseline="30000" dirty="0" smtClean="0">
              <a:solidFill>
                <a:schemeClr val="tx1"/>
              </a:solidFill>
              <a:latin typeface="+mj-lt"/>
            </a:rPr>
            <a:t>er</a:t>
          </a:r>
          <a:r>
            <a:rPr lang="es-AR" sz="1700" b="1" kern="1200" baseline="0" dirty="0" smtClean="0">
              <a:solidFill>
                <a:schemeClr val="tx1"/>
              </a:solidFill>
              <a:latin typeface="+mj-lt"/>
            </a:rPr>
            <a:t> Coloquio sobre Educación y Formación del Profesorado</a:t>
          </a:r>
          <a:br>
            <a:rPr lang="es-AR" sz="1700" b="1" kern="1200" baseline="0" dirty="0" smtClean="0">
              <a:solidFill>
                <a:schemeClr val="tx1"/>
              </a:solidFill>
              <a:latin typeface="+mj-lt"/>
            </a:rPr>
          </a:br>
          <a:r>
            <a:rPr lang="es-AR" sz="1700" b="1" kern="1200" baseline="0" dirty="0" smtClean="0">
              <a:solidFill>
                <a:schemeClr val="tx1"/>
              </a:solidFill>
              <a:latin typeface="+mj-lt"/>
            </a:rPr>
            <a:t>Política, ética, DDHH y ciudadanía: interpelándonos en comunidad</a:t>
          </a:r>
        </a:p>
        <a:p>
          <a:pPr lvl="0" algn="ctr" defTabSz="800100" rtl="0">
            <a:lnSpc>
              <a:spcPct val="90000"/>
            </a:lnSpc>
            <a:spcBef>
              <a:spcPct val="0"/>
            </a:spcBef>
            <a:spcAft>
              <a:spcPct val="35000"/>
            </a:spcAft>
          </a:pPr>
          <a:r>
            <a:rPr lang="es-AR" sz="1700" b="1" kern="1200" baseline="0" dirty="0" smtClean="0">
              <a:solidFill>
                <a:schemeClr val="tx1"/>
              </a:solidFill>
              <a:latin typeface="+mj-lt"/>
            </a:rPr>
            <a:t>Lugar: Universidad Nacional de Quilmes. </a:t>
          </a:r>
        </a:p>
        <a:p>
          <a:pPr lvl="0" algn="ctr" defTabSz="800100" rtl="0">
            <a:lnSpc>
              <a:spcPct val="90000"/>
            </a:lnSpc>
            <a:spcBef>
              <a:spcPct val="0"/>
            </a:spcBef>
            <a:spcAft>
              <a:spcPct val="35000"/>
            </a:spcAft>
          </a:pPr>
          <a:r>
            <a:rPr lang="es-AR" sz="1700" b="1" kern="1200" baseline="0" dirty="0" smtClean="0">
              <a:solidFill>
                <a:schemeClr val="tx1"/>
              </a:solidFill>
              <a:latin typeface="+mj-lt"/>
            </a:rPr>
            <a:t>Fecha: </a:t>
          </a:r>
          <a:r>
            <a:rPr lang="es-AR" sz="1700" b="1" kern="1200" baseline="0" dirty="0" smtClean="0">
              <a:solidFill>
                <a:schemeClr val="tx1"/>
              </a:solidFill>
              <a:latin typeface="+mj-lt"/>
            </a:rPr>
            <a:t>lunes 4 </a:t>
          </a:r>
          <a:r>
            <a:rPr lang="es-AR" sz="1700" b="1" kern="1200" baseline="0" dirty="0" smtClean="0">
              <a:solidFill>
                <a:schemeClr val="tx1"/>
              </a:solidFill>
              <a:latin typeface="+mj-lt"/>
            </a:rPr>
            <a:t>de abril de 2016</a:t>
          </a:r>
        </a:p>
        <a:p>
          <a:pPr lvl="0" algn="ctr" defTabSz="800100" rtl="0">
            <a:lnSpc>
              <a:spcPct val="90000"/>
            </a:lnSpc>
            <a:spcBef>
              <a:spcPct val="0"/>
            </a:spcBef>
            <a:spcAft>
              <a:spcPct val="35000"/>
            </a:spcAft>
          </a:pPr>
          <a:r>
            <a:rPr lang="es-AR" sz="1700" b="1" kern="1200" baseline="0" dirty="0" smtClean="0">
              <a:solidFill>
                <a:schemeClr val="tx1"/>
              </a:solidFill>
              <a:latin typeface="+mj-lt"/>
            </a:rPr>
            <a:t>Salón Auditorio: 18 a 22 hs</a:t>
          </a:r>
          <a:br>
            <a:rPr lang="es-AR" sz="1700" b="1" kern="1200" baseline="0" dirty="0" smtClean="0">
              <a:solidFill>
                <a:schemeClr val="tx1"/>
              </a:solidFill>
              <a:latin typeface="+mj-lt"/>
            </a:rPr>
          </a:br>
          <a:r>
            <a:rPr lang="es-AR" sz="1800" b="1" kern="1200" baseline="0" dirty="0" smtClean="0"/>
            <a:t/>
          </a:r>
          <a:br>
            <a:rPr lang="es-AR" sz="1800" b="1" kern="1200" baseline="0" dirty="0" smtClean="0"/>
          </a:br>
          <a:r>
            <a:rPr lang="es-AR" sz="1800" b="1" kern="1200" baseline="0" dirty="0" smtClean="0"/>
            <a:t/>
          </a:r>
          <a:br>
            <a:rPr lang="es-AR" sz="1800" b="1" kern="1200" baseline="0" dirty="0" smtClean="0"/>
          </a:br>
          <a:endParaRPr lang="es-AR" sz="1800" kern="1200" dirty="0"/>
        </a:p>
      </dsp:txBody>
      <dsp:txXfrm>
        <a:off x="0" y="622062"/>
        <a:ext cx="5736707" cy="258238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2F07ED1-C559-466F-8B1E-D3993A53F988}">
      <dsp:nvSpPr>
        <dsp:cNvPr id="0" name=""/>
        <dsp:cNvSpPr/>
      </dsp:nvSpPr>
      <dsp:spPr>
        <a:xfrm>
          <a:off x="0" y="687203"/>
          <a:ext cx="5616624" cy="2976480"/>
        </a:xfrm>
        <a:prstGeom prst="roundRect">
          <a:avLst/>
        </a:prstGeom>
        <a:solidFill>
          <a:schemeClr val="accent1">
            <a:lumMod val="60000"/>
            <a:lumOff val="4000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s-AR" sz="1500" b="1" kern="1200" dirty="0" smtClean="0">
              <a:solidFill>
                <a:schemeClr val="tx1"/>
              </a:solidFill>
            </a:rPr>
            <a:t>La formación  en y para la ciudadanía es uno de los fines intrínsecos de la educación. Fueron los griegos clásicos quienes instalaron el debate sobre la </a:t>
          </a:r>
          <a:r>
            <a:rPr lang="es-AR" sz="1500" b="1" i="1" kern="1200" dirty="0" smtClean="0">
              <a:solidFill>
                <a:schemeClr val="tx1"/>
              </a:solidFill>
            </a:rPr>
            <a:t>polis</a:t>
          </a:r>
          <a:r>
            <a:rPr lang="es-AR" sz="1500" b="1" kern="1200" dirty="0" smtClean="0">
              <a:solidFill>
                <a:schemeClr val="tx1"/>
              </a:solidFill>
            </a:rPr>
            <a:t>, junto con sus dilemas éticos y políticos.  </a:t>
          </a:r>
        </a:p>
        <a:p>
          <a:pPr lvl="0" algn="ctr" defTabSz="666750" rtl="0">
            <a:lnSpc>
              <a:spcPct val="90000"/>
            </a:lnSpc>
            <a:spcBef>
              <a:spcPct val="0"/>
            </a:spcBef>
            <a:spcAft>
              <a:spcPct val="35000"/>
            </a:spcAft>
          </a:pPr>
          <a:r>
            <a:rPr lang="es-AR" sz="1500" b="1" kern="1200" dirty="0" smtClean="0">
              <a:solidFill>
                <a:schemeClr val="tx1"/>
              </a:solidFill>
            </a:rPr>
            <a:t>Esa necesidad educadora perdura, pero con nuevos actores sociales que interactúan en las discusiones que se generan. En el centro de este debate se destaca la impronta que dejan los derechos humanos, definidos como conjunto de normas positivas logradas a partir de las sucesivas  luchas sociales por el reconocimiento de sujetos, que las cartas o pactos habían dejado fuera de la discusión. </a:t>
          </a:r>
          <a:endParaRPr lang="es-AR" sz="1500" kern="1200" dirty="0">
            <a:solidFill>
              <a:schemeClr val="tx1"/>
            </a:solidFill>
          </a:endParaRPr>
        </a:p>
      </dsp:txBody>
      <dsp:txXfrm>
        <a:off x="0" y="687203"/>
        <a:ext cx="5616624" cy="2976480"/>
      </dsp:txXfrm>
    </dsp:sp>
    <dsp:sp modelId="{AA3B9D80-0970-440B-ADF8-E51DAAA27628}">
      <dsp:nvSpPr>
        <dsp:cNvPr id="0" name=""/>
        <dsp:cNvSpPr/>
      </dsp:nvSpPr>
      <dsp:spPr>
        <a:xfrm>
          <a:off x="0" y="3413375"/>
          <a:ext cx="5616624" cy="3247358"/>
        </a:xfrm>
        <a:prstGeom prst="roundRect">
          <a:avLst/>
        </a:prstGeom>
        <a:solidFill>
          <a:schemeClr val="accent1">
            <a:lumMod val="60000"/>
            <a:lumOff val="4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endParaRPr lang="es-AR" sz="1600" b="1" kern="1200" dirty="0" smtClean="0">
            <a:solidFill>
              <a:schemeClr val="tx1"/>
            </a:solidFill>
          </a:endParaRPr>
        </a:p>
        <a:p>
          <a:pPr lvl="0" algn="ctr" defTabSz="711200" rtl="0">
            <a:lnSpc>
              <a:spcPct val="90000"/>
            </a:lnSpc>
            <a:spcBef>
              <a:spcPct val="0"/>
            </a:spcBef>
            <a:spcAft>
              <a:spcPct val="35000"/>
            </a:spcAft>
          </a:pPr>
          <a:endParaRPr lang="es-AR" sz="1600" b="1" kern="1200" dirty="0" smtClean="0">
            <a:solidFill>
              <a:schemeClr val="tx1"/>
            </a:solidFill>
          </a:endParaRPr>
        </a:p>
        <a:p>
          <a:pPr lvl="0" algn="ctr" defTabSz="711200" rtl="0">
            <a:lnSpc>
              <a:spcPct val="90000"/>
            </a:lnSpc>
            <a:spcBef>
              <a:spcPct val="0"/>
            </a:spcBef>
            <a:spcAft>
              <a:spcPct val="35000"/>
            </a:spcAft>
          </a:pPr>
          <a:endParaRPr lang="es-AR" sz="1500" b="1" kern="1200" dirty="0" smtClean="0">
            <a:solidFill>
              <a:schemeClr val="tx1"/>
            </a:solidFill>
          </a:endParaRPr>
        </a:p>
        <a:p>
          <a:pPr lvl="0" algn="ctr" defTabSz="711200" rtl="0">
            <a:lnSpc>
              <a:spcPct val="90000"/>
            </a:lnSpc>
            <a:spcBef>
              <a:spcPct val="0"/>
            </a:spcBef>
            <a:spcAft>
              <a:spcPct val="35000"/>
            </a:spcAft>
          </a:pPr>
          <a:r>
            <a:rPr lang="es-AR" sz="1500" b="1" kern="1200" dirty="0" smtClean="0">
              <a:solidFill>
                <a:schemeClr val="tx1"/>
              </a:solidFill>
            </a:rPr>
            <a:t>Desde nuestro rol de educadores se nos plantea la necesidad debatir alrededor de estos temas con el cuerpo docente y estudiantil de esta Universidad y con  otras personas  interesadas en el tema.</a:t>
          </a:r>
        </a:p>
        <a:p>
          <a:pPr lvl="0" algn="ctr" defTabSz="711200" rtl="0">
            <a:lnSpc>
              <a:spcPct val="90000"/>
            </a:lnSpc>
            <a:spcBef>
              <a:spcPct val="0"/>
            </a:spcBef>
            <a:spcAft>
              <a:spcPct val="35000"/>
            </a:spcAft>
          </a:pPr>
          <a:r>
            <a:rPr lang="es-AR" sz="1500" b="1" kern="1200" dirty="0" smtClean="0">
              <a:solidFill>
                <a:schemeClr val="tx1"/>
              </a:solidFill>
            </a:rPr>
            <a:t>Pretendemos dialogar horizontalmente sobre las problemáticas educativas y vivenciales que se inscriben en el mundo de la vida actual para hacer frente al complejo horizonte de la formación en y para la ciudadanía.  </a:t>
          </a:r>
        </a:p>
        <a:p>
          <a:pPr lvl="0" algn="ctr" defTabSz="711200" rtl="0">
            <a:lnSpc>
              <a:spcPct val="90000"/>
            </a:lnSpc>
            <a:spcBef>
              <a:spcPct val="0"/>
            </a:spcBef>
            <a:spcAft>
              <a:spcPct val="35000"/>
            </a:spcAft>
          </a:pPr>
          <a:r>
            <a:rPr lang="es-AR" sz="1500" b="1" kern="1200" dirty="0" smtClean="0">
              <a:solidFill>
                <a:schemeClr val="tx1"/>
              </a:solidFill>
            </a:rPr>
            <a:t>La estrategia disparadora se concentrará en exponer sintéticamente algunos puntos de la investigación que llevamos adelante con graduados y estudiantes de las carreras Educación y Profesorados UNQ, </a:t>
          </a:r>
        </a:p>
        <a:p>
          <a:pPr lvl="0" algn="ctr" defTabSz="711200" rtl="0">
            <a:lnSpc>
              <a:spcPct val="90000"/>
            </a:lnSpc>
            <a:spcBef>
              <a:spcPct val="0"/>
            </a:spcBef>
            <a:spcAft>
              <a:spcPct val="35000"/>
            </a:spcAft>
          </a:pPr>
          <a:endParaRPr lang="es-AR" sz="500" b="1" kern="1200" dirty="0">
            <a:solidFill>
              <a:schemeClr val="tx1"/>
            </a:solidFill>
          </a:endParaRPr>
        </a:p>
      </dsp:txBody>
      <dsp:txXfrm>
        <a:off x="0" y="3413375"/>
        <a:ext cx="5616624" cy="3247358"/>
      </dsp:txXfrm>
    </dsp:sp>
    <dsp:sp modelId="{32E816DD-88D4-4DD2-954A-1A566594B966}">
      <dsp:nvSpPr>
        <dsp:cNvPr id="0" name=""/>
        <dsp:cNvSpPr/>
      </dsp:nvSpPr>
      <dsp:spPr>
        <a:xfrm>
          <a:off x="0" y="7017656"/>
          <a:ext cx="5616624" cy="131695"/>
        </a:xfrm>
        <a:prstGeom prst="roundRect">
          <a:avLst/>
        </a:prstGeom>
        <a:solidFill>
          <a:schemeClr val="accen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lvl="0" algn="l" defTabSz="2800350" rtl="0">
            <a:lnSpc>
              <a:spcPct val="90000"/>
            </a:lnSpc>
            <a:spcBef>
              <a:spcPct val="0"/>
            </a:spcBef>
            <a:spcAft>
              <a:spcPct val="35000"/>
            </a:spcAft>
          </a:pPr>
          <a:endParaRPr lang="es-AR" sz="6300" b="1" kern="1200" dirty="0"/>
        </a:p>
      </dsp:txBody>
      <dsp:txXfrm>
        <a:off x="0" y="7017656"/>
        <a:ext cx="5616624" cy="13169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2F07ED1-C559-466F-8B1E-D3993A53F988}">
      <dsp:nvSpPr>
        <dsp:cNvPr id="0" name=""/>
        <dsp:cNvSpPr/>
      </dsp:nvSpPr>
      <dsp:spPr>
        <a:xfrm>
          <a:off x="0" y="120498"/>
          <a:ext cx="5616624" cy="3320554"/>
        </a:xfrm>
        <a:prstGeom prst="roundRect">
          <a:avLst/>
        </a:prstGeom>
        <a:solidFill>
          <a:schemeClr val="accent1">
            <a:lumMod val="60000"/>
            <a:lumOff val="4000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s-AR" sz="1500" b="1" kern="1200" dirty="0" smtClean="0">
              <a:solidFill>
                <a:schemeClr val="tx1"/>
              </a:solidFill>
            </a:rPr>
            <a:t>La formación  en y para la ciudadanía es uno de los fines intrínsecos de la educación. Fueron los griegos clásicos quienes instalaron el debate sobre la </a:t>
          </a:r>
          <a:r>
            <a:rPr lang="es-AR" sz="1500" b="1" i="1" kern="1200" dirty="0" smtClean="0">
              <a:solidFill>
                <a:schemeClr val="tx1"/>
              </a:solidFill>
            </a:rPr>
            <a:t>polis</a:t>
          </a:r>
          <a:r>
            <a:rPr lang="es-AR" sz="1500" b="1" kern="1200" dirty="0" smtClean="0">
              <a:solidFill>
                <a:schemeClr val="tx1"/>
              </a:solidFill>
            </a:rPr>
            <a:t>, junto con sus dilemas éticos y políticos.  </a:t>
          </a:r>
        </a:p>
        <a:p>
          <a:pPr lvl="0" algn="ctr" defTabSz="666750" rtl="0">
            <a:lnSpc>
              <a:spcPct val="90000"/>
            </a:lnSpc>
            <a:spcBef>
              <a:spcPct val="0"/>
            </a:spcBef>
            <a:spcAft>
              <a:spcPct val="35000"/>
            </a:spcAft>
          </a:pPr>
          <a:r>
            <a:rPr lang="es-AR" sz="1500" b="1" kern="1200" dirty="0" smtClean="0">
              <a:solidFill>
                <a:schemeClr val="tx1"/>
              </a:solidFill>
            </a:rPr>
            <a:t>Esa necesidad educadora perdura, pero con nuevos actores sociales que interactúan en las discusiones que se generan. En el centro de este debate se destaca la impronta que dejan los derechos humanos, definidos como conjunto de normas positivas logradas a partir de las sucesivas  luchas sociales por el reconocimiento de sujetos, que las cartas o pactos habían dejado fuera de la discusión. </a:t>
          </a:r>
          <a:endParaRPr lang="es-AR" sz="1500" kern="1200" dirty="0">
            <a:solidFill>
              <a:schemeClr val="tx1"/>
            </a:solidFill>
          </a:endParaRPr>
        </a:p>
      </dsp:txBody>
      <dsp:txXfrm>
        <a:off x="0" y="120498"/>
        <a:ext cx="5616624" cy="3320554"/>
      </dsp:txXfrm>
    </dsp:sp>
    <dsp:sp modelId="{AA3B9D80-0970-440B-ADF8-E51DAAA27628}">
      <dsp:nvSpPr>
        <dsp:cNvPr id="0" name=""/>
        <dsp:cNvSpPr/>
      </dsp:nvSpPr>
      <dsp:spPr>
        <a:xfrm>
          <a:off x="0" y="3272694"/>
          <a:ext cx="5616624" cy="3185089"/>
        </a:xfrm>
        <a:prstGeom prst="roundRect">
          <a:avLst/>
        </a:prstGeom>
        <a:solidFill>
          <a:schemeClr val="accent1">
            <a:lumMod val="60000"/>
            <a:lumOff val="4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endParaRPr lang="es-AR" sz="1600" b="1" kern="1200" dirty="0" smtClean="0">
            <a:solidFill>
              <a:schemeClr val="tx1"/>
            </a:solidFill>
          </a:endParaRPr>
        </a:p>
        <a:p>
          <a:pPr lvl="0" algn="ctr" defTabSz="711200" rtl="0">
            <a:lnSpc>
              <a:spcPct val="90000"/>
            </a:lnSpc>
            <a:spcBef>
              <a:spcPct val="0"/>
            </a:spcBef>
            <a:spcAft>
              <a:spcPct val="35000"/>
            </a:spcAft>
          </a:pPr>
          <a:endParaRPr lang="es-AR" sz="1500" b="1" kern="1200" dirty="0" smtClean="0">
            <a:solidFill>
              <a:schemeClr val="tx1"/>
            </a:solidFill>
          </a:endParaRPr>
        </a:p>
        <a:p>
          <a:pPr lvl="0" algn="ctr" defTabSz="711200" rtl="0">
            <a:lnSpc>
              <a:spcPct val="90000"/>
            </a:lnSpc>
            <a:spcBef>
              <a:spcPct val="0"/>
            </a:spcBef>
            <a:spcAft>
              <a:spcPct val="35000"/>
            </a:spcAft>
          </a:pPr>
          <a:r>
            <a:rPr lang="es-AR" sz="1500" b="1" kern="1200" dirty="0" smtClean="0">
              <a:solidFill>
                <a:schemeClr val="tx1"/>
              </a:solidFill>
            </a:rPr>
            <a:t>Desde nuestro rol de educadores se nos plantea la necesidad debatir alrededor de estos temas con el cuerpo docente y estudiantil de esta Universidad y con  otras personas  interesadas en el tema.</a:t>
          </a:r>
        </a:p>
        <a:p>
          <a:pPr lvl="0" algn="ctr" defTabSz="711200" rtl="0">
            <a:lnSpc>
              <a:spcPct val="90000"/>
            </a:lnSpc>
            <a:spcBef>
              <a:spcPct val="0"/>
            </a:spcBef>
            <a:spcAft>
              <a:spcPct val="35000"/>
            </a:spcAft>
          </a:pPr>
          <a:r>
            <a:rPr lang="es-AR" sz="1500" b="1" kern="1200" dirty="0" smtClean="0">
              <a:solidFill>
                <a:schemeClr val="tx1"/>
              </a:solidFill>
            </a:rPr>
            <a:t>Pretendemos dialogar horizontalmente sobre las problemáticas educativas y vivenciales que se inscriben en el mundo de la vida actual para hacer frente al complejo horizonte de la formación en y para la ciudadanía.  </a:t>
          </a:r>
        </a:p>
        <a:p>
          <a:pPr lvl="0" algn="ctr" defTabSz="711200" rtl="0">
            <a:lnSpc>
              <a:spcPct val="90000"/>
            </a:lnSpc>
            <a:spcBef>
              <a:spcPct val="0"/>
            </a:spcBef>
            <a:spcAft>
              <a:spcPct val="35000"/>
            </a:spcAft>
          </a:pPr>
          <a:r>
            <a:rPr lang="es-AR" sz="1500" b="1" kern="1200" dirty="0" smtClean="0">
              <a:solidFill>
                <a:schemeClr val="tx1"/>
              </a:solidFill>
            </a:rPr>
            <a:t>La estrategia disparadora se concentrará en exponer sintéticamente algunos puntos de la investigación que llevamos adelante con graduados y estudiantes de las carreras Educación y Profesorados UNQ, </a:t>
          </a:r>
        </a:p>
        <a:p>
          <a:pPr lvl="0" algn="ctr" defTabSz="711200" rtl="0">
            <a:lnSpc>
              <a:spcPct val="90000"/>
            </a:lnSpc>
            <a:spcBef>
              <a:spcPct val="0"/>
            </a:spcBef>
            <a:spcAft>
              <a:spcPct val="35000"/>
            </a:spcAft>
          </a:pPr>
          <a:endParaRPr lang="es-AR" sz="1500" b="1" kern="1200" dirty="0" smtClean="0">
            <a:solidFill>
              <a:schemeClr val="tx1"/>
            </a:solidFill>
          </a:endParaRPr>
        </a:p>
        <a:p>
          <a:pPr lvl="0" algn="ctr" defTabSz="711200" rtl="0">
            <a:lnSpc>
              <a:spcPct val="90000"/>
            </a:lnSpc>
            <a:spcBef>
              <a:spcPct val="0"/>
            </a:spcBef>
            <a:spcAft>
              <a:spcPct val="35000"/>
            </a:spcAft>
          </a:pPr>
          <a:endParaRPr lang="es-AR" sz="1500" b="1" kern="1200" dirty="0" smtClean="0">
            <a:solidFill>
              <a:schemeClr val="tx1"/>
            </a:solidFill>
          </a:endParaRPr>
        </a:p>
        <a:p>
          <a:pPr lvl="0" algn="ctr" defTabSz="711200" rtl="0">
            <a:lnSpc>
              <a:spcPct val="90000"/>
            </a:lnSpc>
            <a:spcBef>
              <a:spcPct val="0"/>
            </a:spcBef>
            <a:spcAft>
              <a:spcPct val="35000"/>
            </a:spcAft>
          </a:pPr>
          <a:endParaRPr lang="es-AR" sz="500" b="1" kern="1200" dirty="0">
            <a:solidFill>
              <a:schemeClr val="tx1"/>
            </a:solidFill>
          </a:endParaRPr>
        </a:p>
      </dsp:txBody>
      <dsp:txXfrm>
        <a:off x="0" y="3272694"/>
        <a:ext cx="5616624" cy="3185089"/>
      </dsp:txXfrm>
    </dsp:sp>
    <dsp:sp modelId="{32E816DD-88D4-4DD2-954A-1A566594B966}">
      <dsp:nvSpPr>
        <dsp:cNvPr id="0" name=""/>
        <dsp:cNvSpPr/>
      </dsp:nvSpPr>
      <dsp:spPr>
        <a:xfrm>
          <a:off x="0" y="6408687"/>
          <a:ext cx="5616624" cy="48923"/>
        </a:xfrm>
        <a:prstGeom prst="roundRect">
          <a:avLst/>
        </a:prstGeom>
        <a:solidFill>
          <a:schemeClr val="accen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l" defTabSz="222250" rtl="0">
            <a:lnSpc>
              <a:spcPct val="90000"/>
            </a:lnSpc>
            <a:spcBef>
              <a:spcPct val="0"/>
            </a:spcBef>
            <a:spcAft>
              <a:spcPct val="35000"/>
            </a:spcAft>
          </a:pPr>
          <a:endParaRPr lang="es-AR" sz="500" b="1" kern="1200" dirty="0" smtClean="0"/>
        </a:p>
        <a:p>
          <a:pPr lvl="0" algn="l" defTabSz="222250" rtl="0">
            <a:lnSpc>
              <a:spcPct val="90000"/>
            </a:lnSpc>
            <a:spcBef>
              <a:spcPct val="0"/>
            </a:spcBef>
            <a:spcAft>
              <a:spcPct val="35000"/>
            </a:spcAft>
          </a:pPr>
          <a:endParaRPr lang="es-AR" sz="500" b="1" kern="1200" dirty="0"/>
        </a:p>
      </dsp:txBody>
      <dsp:txXfrm>
        <a:off x="0" y="6408687"/>
        <a:ext cx="5616624" cy="4892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77739" cy="511652"/>
          </a:xfrm>
          <a:prstGeom prst="rect">
            <a:avLst/>
          </a:prstGeom>
        </p:spPr>
        <p:txBody>
          <a:bodyPr vert="horz" lIns="99048" tIns="49524" rIns="99048" bIns="49524" rtlCol="0"/>
          <a:lstStyle>
            <a:lvl1pPr algn="l">
              <a:defRPr sz="1300"/>
            </a:lvl1pPr>
          </a:lstStyle>
          <a:p>
            <a:endParaRPr lang="es-AR"/>
          </a:p>
        </p:txBody>
      </p:sp>
      <p:sp>
        <p:nvSpPr>
          <p:cNvPr id="3" name="2 Marcador de fecha"/>
          <p:cNvSpPr>
            <a:spLocks noGrp="1"/>
          </p:cNvSpPr>
          <p:nvPr>
            <p:ph type="dt" idx="1"/>
          </p:nvPr>
        </p:nvSpPr>
        <p:spPr>
          <a:xfrm>
            <a:off x="4023093" y="0"/>
            <a:ext cx="3077739" cy="511652"/>
          </a:xfrm>
          <a:prstGeom prst="rect">
            <a:avLst/>
          </a:prstGeom>
        </p:spPr>
        <p:txBody>
          <a:bodyPr vert="horz" lIns="99048" tIns="49524" rIns="99048" bIns="49524" rtlCol="0"/>
          <a:lstStyle>
            <a:lvl1pPr algn="r">
              <a:defRPr sz="1300"/>
            </a:lvl1pPr>
          </a:lstStyle>
          <a:p>
            <a:fld id="{F053FD63-5EEF-4E7B-BD32-7DF456B876E1}" type="datetimeFigureOut">
              <a:rPr lang="es-AR" smtClean="0"/>
              <a:pPr/>
              <a:t>19/02/2018</a:t>
            </a:fld>
            <a:endParaRPr lang="es-AR"/>
          </a:p>
        </p:txBody>
      </p:sp>
      <p:sp>
        <p:nvSpPr>
          <p:cNvPr id="4" name="3 Marcador de imagen de diapositiva"/>
          <p:cNvSpPr>
            <a:spLocks noGrp="1" noRot="1" noChangeAspect="1"/>
          </p:cNvSpPr>
          <p:nvPr>
            <p:ph type="sldImg" idx="2"/>
          </p:nvPr>
        </p:nvSpPr>
        <p:spPr>
          <a:xfrm>
            <a:off x="2346325" y="768350"/>
            <a:ext cx="2409825" cy="3836988"/>
          </a:xfrm>
          <a:prstGeom prst="rect">
            <a:avLst/>
          </a:prstGeom>
          <a:noFill/>
          <a:ln w="12700">
            <a:solidFill>
              <a:prstClr val="black"/>
            </a:solidFill>
          </a:ln>
        </p:spPr>
        <p:txBody>
          <a:bodyPr vert="horz" lIns="99048" tIns="49524" rIns="99048" bIns="49524" rtlCol="0" anchor="ctr"/>
          <a:lstStyle/>
          <a:p>
            <a:endParaRPr lang="es-AR"/>
          </a:p>
        </p:txBody>
      </p:sp>
      <p:sp>
        <p:nvSpPr>
          <p:cNvPr id="5" name="4 Marcador de notas"/>
          <p:cNvSpPr>
            <a:spLocks noGrp="1"/>
          </p:cNvSpPr>
          <p:nvPr>
            <p:ph type="body" sz="quarter" idx="3"/>
          </p:nvPr>
        </p:nvSpPr>
        <p:spPr>
          <a:xfrm>
            <a:off x="710248" y="4860687"/>
            <a:ext cx="5681980" cy="4604861"/>
          </a:xfrm>
          <a:prstGeom prst="rect">
            <a:avLst/>
          </a:prstGeom>
        </p:spPr>
        <p:txBody>
          <a:bodyPr vert="horz" lIns="99048" tIns="49524" rIns="99048" bIns="49524"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9719598"/>
            <a:ext cx="3077739" cy="511652"/>
          </a:xfrm>
          <a:prstGeom prst="rect">
            <a:avLst/>
          </a:prstGeom>
        </p:spPr>
        <p:txBody>
          <a:bodyPr vert="horz" lIns="99048" tIns="49524" rIns="99048" bIns="49524" rtlCol="0" anchor="b"/>
          <a:lstStyle>
            <a:lvl1pPr algn="l">
              <a:defRPr sz="1300"/>
            </a:lvl1pPr>
          </a:lstStyle>
          <a:p>
            <a:endParaRPr lang="es-AR"/>
          </a:p>
        </p:txBody>
      </p:sp>
      <p:sp>
        <p:nvSpPr>
          <p:cNvPr id="7" name="6 Marcador de número de diapositiva"/>
          <p:cNvSpPr>
            <a:spLocks noGrp="1"/>
          </p:cNvSpPr>
          <p:nvPr>
            <p:ph type="sldNum" sz="quarter" idx="5"/>
          </p:nvPr>
        </p:nvSpPr>
        <p:spPr>
          <a:xfrm>
            <a:off x="4023093" y="9719598"/>
            <a:ext cx="3077739" cy="511652"/>
          </a:xfrm>
          <a:prstGeom prst="rect">
            <a:avLst/>
          </a:prstGeom>
        </p:spPr>
        <p:txBody>
          <a:bodyPr vert="horz" lIns="99048" tIns="49524" rIns="99048" bIns="49524" rtlCol="0" anchor="b"/>
          <a:lstStyle>
            <a:lvl1pPr algn="r">
              <a:defRPr sz="1300"/>
            </a:lvl1pPr>
          </a:lstStyle>
          <a:p>
            <a:fld id="{39097AD0-FE3C-4B11-AF01-DC9CDAD2C765}" type="slidenum">
              <a:rPr lang="es-AR" smtClean="0"/>
              <a:pPr/>
              <a:t>‹Nº›</a:t>
            </a:fld>
            <a:endParaRPr lang="es-AR"/>
          </a:p>
        </p:txBody>
      </p:sp>
    </p:spTree>
  </p:cSld>
  <p:clrMap bg1="lt1" tx1="dk1" bg2="lt2" tx2="dk2" accent1="accent1" accent2="accent2" accent3="accent3" accent4="accent4" accent5="accent5" accent6="accent6" hlink="hlink" folHlink="folHlink"/>
  <p:notesStyle>
    <a:lvl1pPr marL="0" algn="l" defTabSz="1172718" rtl="0" eaLnBrk="1" latinLnBrk="0" hangingPunct="1">
      <a:defRPr sz="1500" kern="1200">
        <a:solidFill>
          <a:schemeClr val="tx1"/>
        </a:solidFill>
        <a:latin typeface="+mn-lt"/>
        <a:ea typeface="+mn-ea"/>
        <a:cs typeface="+mn-cs"/>
      </a:defRPr>
    </a:lvl1pPr>
    <a:lvl2pPr marL="586359" algn="l" defTabSz="1172718" rtl="0" eaLnBrk="1" latinLnBrk="0" hangingPunct="1">
      <a:defRPr sz="1500" kern="1200">
        <a:solidFill>
          <a:schemeClr val="tx1"/>
        </a:solidFill>
        <a:latin typeface="+mn-lt"/>
        <a:ea typeface="+mn-ea"/>
        <a:cs typeface="+mn-cs"/>
      </a:defRPr>
    </a:lvl2pPr>
    <a:lvl3pPr marL="1172718" algn="l" defTabSz="1172718" rtl="0" eaLnBrk="1" latinLnBrk="0" hangingPunct="1">
      <a:defRPr sz="1500" kern="1200">
        <a:solidFill>
          <a:schemeClr val="tx1"/>
        </a:solidFill>
        <a:latin typeface="+mn-lt"/>
        <a:ea typeface="+mn-ea"/>
        <a:cs typeface="+mn-cs"/>
      </a:defRPr>
    </a:lvl3pPr>
    <a:lvl4pPr marL="1759077" algn="l" defTabSz="1172718" rtl="0" eaLnBrk="1" latinLnBrk="0" hangingPunct="1">
      <a:defRPr sz="1500" kern="1200">
        <a:solidFill>
          <a:schemeClr val="tx1"/>
        </a:solidFill>
        <a:latin typeface="+mn-lt"/>
        <a:ea typeface="+mn-ea"/>
        <a:cs typeface="+mn-cs"/>
      </a:defRPr>
    </a:lvl4pPr>
    <a:lvl5pPr marL="2345436" algn="l" defTabSz="1172718" rtl="0" eaLnBrk="1" latinLnBrk="0" hangingPunct="1">
      <a:defRPr sz="1500" kern="1200">
        <a:solidFill>
          <a:schemeClr val="tx1"/>
        </a:solidFill>
        <a:latin typeface="+mn-lt"/>
        <a:ea typeface="+mn-ea"/>
        <a:cs typeface="+mn-cs"/>
      </a:defRPr>
    </a:lvl5pPr>
    <a:lvl6pPr marL="2931795" algn="l" defTabSz="1172718" rtl="0" eaLnBrk="1" latinLnBrk="0" hangingPunct="1">
      <a:defRPr sz="1500" kern="1200">
        <a:solidFill>
          <a:schemeClr val="tx1"/>
        </a:solidFill>
        <a:latin typeface="+mn-lt"/>
        <a:ea typeface="+mn-ea"/>
        <a:cs typeface="+mn-cs"/>
      </a:defRPr>
    </a:lvl6pPr>
    <a:lvl7pPr marL="3518154" algn="l" defTabSz="1172718" rtl="0" eaLnBrk="1" latinLnBrk="0" hangingPunct="1">
      <a:defRPr sz="1500" kern="1200">
        <a:solidFill>
          <a:schemeClr val="tx1"/>
        </a:solidFill>
        <a:latin typeface="+mn-lt"/>
        <a:ea typeface="+mn-ea"/>
        <a:cs typeface="+mn-cs"/>
      </a:defRPr>
    </a:lvl7pPr>
    <a:lvl8pPr marL="4104513" algn="l" defTabSz="1172718" rtl="0" eaLnBrk="1" latinLnBrk="0" hangingPunct="1">
      <a:defRPr sz="1500" kern="1200">
        <a:solidFill>
          <a:schemeClr val="tx1"/>
        </a:solidFill>
        <a:latin typeface="+mn-lt"/>
        <a:ea typeface="+mn-ea"/>
        <a:cs typeface="+mn-cs"/>
      </a:defRPr>
    </a:lvl8pPr>
    <a:lvl9pPr marL="4690872" algn="l" defTabSz="1172718" rtl="0" eaLnBrk="1" latinLnBrk="0" hangingPunct="1">
      <a:defRPr sz="1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2344738" y="768350"/>
            <a:ext cx="2413000" cy="3836988"/>
          </a:xfrm>
        </p:spPr>
      </p:sp>
      <p:sp>
        <p:nvSpPr>
          <p:cNvPr id="3" name="2 Marcador de notas"/>
          <p:cNvSpPr>
            <a:spLocks noGrp="1"/>
          </p:cNvSpPr>
          <p:nvPr>
            <p:ph type="body" idx="1"/>
          </p:nvPr>
        </p:nvSpPr>
        <p:spPr/>
        <p:txBody>
          <a:bodyPr>
            <a:normAutofit/>
          </a:bodyPr>
          <a:lstStyle/>
          <a:p>
            <a:endParaRPr lang="es-AR"/>
          </a:p>
        </p:txBody>
      </p:sp>
      <p:sp>
        <p:nvSpPr>
          <p:cNvPr id="4" name="3 Marcador de número de diapositiva"/>
          <p:cNvSpPr>
            <a:spLocks noGrp="1"/>
          </p:cNvSpPr>
          <p:nvPr>
            <p:ph type="sldNum" sz="quarter" idx="10"/>
          </p:nvPr>
        </p:nvSpPr>
        <p:spPr/>
        <p:txBody>
          <a:bodyPr/>
          <a:lstStyle/>
          <a:p>
            <a:fld id="{39097AD0-FE3C-4B11-AF01-DC9CDAD2C765}" type="slidenum">
              <a:rPr lang="es-AR" smtClean="0"/>
              <a:pPr/>
              <a:t>1</a:t>
            </a:fld>
            <a:endParaRPr lang="es-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1980407" y="5740720"/>
            <a:ext cx="5347097" cy="3480889"/>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1980407" y="9193605"/>
            <a:ext cx="5347097" cy="2520315"/>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5616583" y="2342413"/>
            <a:ext cx="4200526" cy="330068"/>
          </a:xfrm>
        </p:spPr>
        <p:txBody>
          <a:bodyPr/>
          <a:lstStyle/>
          <a:p>
            <a:fld id="{409BBB3D-BE64-46B1-8461-9B51FD56D8F4}" type="datetimeFigureOut">
              <a:rPr lang="es-AR" smtClean="0"/>
              <a:pPr/>
              <a:t>19/02/2018</a:t>
            </a:fld>
            <a:endParaRPr lang="es-AR"/>
          </a:p>
        </p:txBody>
      </p:sp>
      <p:sp>
        <p:nvSpPr>
          <p:cNvPr id="17" name="16 Marcador de pie de página"/>
          <p:cNvSpPr>
            <a:spLocks noGrp="1"/>
          </p:cNvSpPr>
          <p:nvPr>
            <p:ph type="ftr" sz="quarter" idx="11"/>
          </p:nvPr>
        </p:nvSpPr>
        <p:spPr bwMode="auto">
          <a:xfrm rot="5400000">
            <a:off x="4355081" y="7870306"/>
            <a:ext cx="6720841" cy="332708"/>
          </a:xfrm>
        </p:spPr>
        <p:txBody>
          <a:bodyPr/>
          <a:lstStyle/>
          <a:p>
            <a:endParaRPr lang="es-AR"/>
          </a:p>
        </p:txBody>
      </p:sp>
      <p:sp>
        <p:nvSpPr>
          <p:cNvPr id="10" name="9 Rectángulo"/>
          <p:cNvSpPr/>
          <p:nvPr/>
        </p:nvSpPr>
        <p:spPr bwMode="auto">
          <a:xfrm>
            <a:off x="330068" y="1"/>
            <a:ext cx="528108" cy="12601575"/>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39395" y="1"/>
            <a:ext cx="90672" cy="12601575"/>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858176" y="1"/>
            <a:ext cx="157559" cy="12601575"/>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988748" y="1"/>
            <a:ext cx="199496" cy="12601575"/>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92128" y="1"/>
            <a:ext cx="0" cy="12601575"/>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792163" y="1"/>
            <a:ext cx="0" cy="12601575"/>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739934" y="1"/>
            <a:ext cx="0" cy="12601575"/>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495822" y="1"/>
            <a:ext cx="0" cy="12601575"/>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924190" y="1"/>
            <a:ext cx="0" cy="12601575"/>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7895511" y="1"/>
            <a:ext cx="0" cy="12601575"/>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056216" y="1"/>
            <a:ext cx="66014" cy="12601575"/>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528108" y="6300787"/>
            <a:ext cx="1122230" cy="2380298"/>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134560" y="8942658"/>
            <a:ext cx="555678" cy="1178616"/>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945224" y="10107412"/>
            <a:ext cx="118824" cy="252032"/>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441737" y="10635731"/>
            <a:ext cx="237649" cy="504063"/>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650340" y="8261033"/>
            <a:ext cx="316865" cy="67208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148345" y="9056490"/>
            <a:ext cx="528108" cy="950950"/>
          </a:xfrm>
        </p:spPr>
        <p:txBody>
          <a:bodyPr/>
          <a:lstStyle/>
          <a:p>
            <a:fld id="{EA6450FB-310F-4DC2-83D6-DBFBAF75D455}"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09BBB3D-BE64-46B1-8461-9B51FD56D8F4}" type="datetimeFigureOut">
              <a:rPr lang="es-AR" smtClean="0"/>
              <a:pPr/>
              <a:t>19/02/2018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EA6450FB-310F-4DC2-83D6-DBFBAF75D455}"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5743179" y="504651"/>
            <a:ext cx="1452298" cy="10752177"/>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396081" y="504649"/>
            <a:ext cx="5215070" cy="10752177"/>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09BBB3D-BE64-46B1-8461-9B51FD56D8F4}" type="datetimeFigureOut">
              <a:rPr lang="es-AR" smtClean="0"/>
              <a:pPr/>
              <a:t>19/02/2018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EA6450FB-310F-4DC2-83D6-DBFBAF75D455}"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396081" y="2940369"/>
            <a:ext cx="6469327" cy="895552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409BBB3D-BE64-46B1-8461-9B51FD56D8F4}" type="datetimeFigureOut">
              <a:rPr lang="es-AR" smtClean="0"/>
              <a:pPr/>
              <a:t>19/02/2018</a:t>
            </a:fld>
            <a:endParaRPr lang="es-AR"/>
          </a:p>
        </p:txBody>
      </p:sp>
      <p:sp>
        <p:nvSpPr>
          <p:cNvPr id="9" name="8 Marcador de número de diapositiva"/>
          <p:cNvSpPr>
            <a:spLocks noGrp="1"/>
          </p:cNvSpPr>
          <p:nvPr>
            <p:ph type="sldNum" sz="quarter" idx="15"/>
          </p:nvPr>
        </p:nvSpPr>
        <p:spPr/>
        <p:txBody>
          <a:bodyPr rtlCol="0"/>
          <a:lstStyle/>
          <a:p>
            <a:fld id="{EA6450FB-310F-4DC2-83D6-DBFBAF75D455}" type="slidenum">
              <a:rPr lang="es-AR" smtClean="0"/>
              <a:pPr/>
              <a:t>‹Nº›</a:t>
            </a:fld>
            <a:endParaRPr lang="es-AR"/>
          </a:p>
        </p:txBody>
      </p:sp>
      <p:sp>
        <p:nvSpPr>
          <p:cNvPr id="10" name="9 Marcador de pie de página"/>
          <p:cNvSpPr>
            <a:spLocks noGrp="1"/>
          </p:cNvSpPr>
          <p:nvPr>
            <p:ph type="ftr" sz="quarter" idx="16"/>
          </p:nvPr>
        </p:nvSpPr>
        <p:spPr/>
        <p:txBody>
          <a:bodyPr rtlCol="0"/>
          <a:lstStyle/>
          <a:p>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980407" y="5320666"/>
            <a:ext cx="5347097" cy="3773472"/>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980407" y="9206153"/>
            <a:ext cx="5347097" cy="2520315"/>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5615400" y="2335679"/>
            <a:ext cx="4200526" cy="330068"/>
          </a:xfrm>
        </p:spPr>
        <p:txBody>
          <a:bodyPr/>
          <a:lstStyle/>
          <a:p>
            <a:fld id="{409BBB3D-BE64-46B1-8461-9B51FD56D8F4}" type="datetimeFigureOut">
              <a:rPr lang="es-AR" smtClean="0"/>
              <a:pPr/>
              <a:t>19/02/2018</a:t>
            </a:fld>
            <a:endParaRPr lang="es-AR"/>
          </a:p>
        </p:txBody>
      </p:sp>
      <p:sp>
        <p:nvSpPr>
          <p:cNvPr id="5" name="4 Marcador de pie de página"/>
          <p:cNvSpPr>
            <a:spLocks noGrp="1"/>
          </p:cNvSpPr>
          <p:nvPr>
            <p:ph type="ftr" sz="quarter" idx="11"/>
          </p:nvPr>
        </p:nvSpPr>
        <p:spPr bwMode="auto">
          <a:xfrm rot="5400000">
            <a:off x="4355243" y="7865050"/>
            <a:ext cx="6720841" cy="332708"/>
          </a:xfrm>
        </p:spPr>
        <p:txBody>
          <a:bodyPr/>
          <a:lstStyle/>
          <a:p>
            <a:endParaRPr lang="es-AR"/>
          </a:p>
        </p:txBody>
      </p:sp>
      <p:sp>
        <p:nvSpPr>
          <p:cNvPr id="9" name="8 Rectángulo"/>
          <p:cNvSpPr/>
          <p:nvPr/>
        </p:nvSpPr>
        <p:spPr bwMode="auto">
          <a:xfrm>
            <a:off x="330068" y="1"/>
            <a:ext cx="528108" cy="12601575"/>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39395" y="1"/>
            <a:ext cx="90672" cy="12601575"/>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858176" y="1"/>
            <a:ext cx="157559" cy="12601575"/>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988748" y="1"/>
            <a:ext cx="199496" cy="12601575"/>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92128" y="1"/>
            <a:ext cx="0" cy="12601575"/>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792163" y="1"/>
            <a:ext cx="0" cy="12601575"/>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739934" y="1"/>
            <a:ext cx="0" cy="12601575"/>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495822" y="1"/>
            <a:ext cx="0" cy="12601575"/>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924190" y="1"/>
            <a:ext cx="0" cy="12601575"/>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056216" y="1"/>
            <a:ext cx="66014" cy="12601575"/>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528108" y="6300787"/>
            <a:ext cx="1122230" cy="2380298"/>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147617" y="8942658"/>
            <a:ext cx="555678" cy="1178616"/>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945224" y="10107412"/>
            <a:ext cx="118824" cy="252032"/>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441737" y="10641332"/>
            <a:ext cx="237649" cy="504063"/>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627850" y="8231794"/>
            <a:ext cx="316865" cy="67208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7881726" y="1"/>
            <a:ext cx="0" cy="12601575"/>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161402" y="9056490"/>
            <a:ext cx="528108" cy="950950"/>
          </a:xfrm>
        </p:spPr>
        <p:txBody>
          <a:bodyPr/>
          <a:lstStyle/>
          <a:p>
            <a:fld id="{EA6450FB-310F-4DC2-83D6-DBFBAF75D455}" type="slidenum">
              <a:rPr lang="es-AR" smtClean="0"/>
              <a:pPr/>
              <a:t>‹Nº›</a:t>
            </a:fld>
            <a:endParaRPr lang="es-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409BBB3D-BE64-46B1-8461-9B51FD56D8F4}" type="datetimeFigureOut">
              <a:rPr lang="es-AR" smtClean="0"/>
              <a:pPr/>
              <a:t>19/02/2018</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EA6450FB-310F-4DC2-83D6-DBFBAF75D455}" type="slidenum">
              <a:rPr lang="es-AR" smtClean="0"/>
              <a:pPr/>
              <a:t>‹Nº›</a:t>
            </a:fld>
            <a:endParaRPr lang="es-AR"/>
          </a:p>
        </p:txBody>
      </p:sp>
      <p:sp>
        <p:nvSpPr>
          <p:cNvPr id="9" name="8 Marcador de contenido"/>
          <p:cNvSpPr>
            <a:spLocks noGrp="1"/>
          </p:cNvSpPr>
          <p:nvPr>
            <p:ph sz="quarter" idx="1"/>
          </p:nvPr>
        </p:nvSpPr>
        <p:spPr>
          <a:xfrm>
            <a:off x="396081" y="2940370"/>
            <a:ext cx="3168650" cy="8401049"/>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3699399" y="2940370"/>
            <a:ext cx="3168650" cy="8401049"/>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96081" y="501730"/>
            <a:ext cx="6535341" cy="2100263"/>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409BBB3D-BE64-46B1-8461-9B51FD56D8F4}" type="datetimeFigureOut">
              <a:rPr lang="es-AR" smtClean="0"/>
              <a:pPr/>
              <a:t>19/02/2018</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EA6450FB-310F-4DC2-83D6-DBFBAF75D455}" type="slidenum">
              <a:rPr lang="es-AR" smtClean="0"/>
              <a:pPr/>
              <a:t>‹Nº›</a:t>
            </a:fld>
            <a:endParaRPr lang="es-AR"/>
          </a:p>
        </p:txBody>
      </p:sp>
      <p:sp>
        <p:nvSpPr>
          <p:cNvPr id="11" name="10 Marcador de contenido"/>
          <p:cNvSpPr>
            <a:spLocks noGrp="1"/>
          </p:cNvSpPr>
          <p:nvPr>
            <p:ph sz="quarter" idx="2"/>
          </p:nvPr>
        </p:nvSpPr>
        <p:spPr>
          <a:xfrm>
            <a:off x="396081" y="4340544"/>
            <a:ext cx="3168650" cy="7140893"/>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3787527" y="4340544"/>
            <a:ext cx="3168650" cy="7140893"/>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396081" y="2884362"/>
            <a:ext cx="3168650" cy="1209751"/>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3762772" y="2884362"/>
            <a:ext cx="3168650" cy="1209751"/>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409BBB3D-BE64-46B1-8461-9B51FD56D8F4}" type="datetimeFigureOut">
              <a:rPr lang="es-AR" smtClean="0"/>
              <a:pPr/>
              <a:t>19/02/2018</a:t>
            </a:fld>
            <a:endParaRPr lang="es-AR"/>
          </a:p>
        </p:txBody>
      </p:sp>
      <p:sp>
        <p:nvSpPr>
          <p:cNvPr id="7" name="6 Marcador de número de diapositiva"/>
          <p:cNvSpPr>
            <a:spLocks noGrp="1"/>
          </p:cNvSpPr>
          <p:nvPr>
            <p:ph type="sldNum" sz="quarter" idx="11"/>
          </p:nvPr>
        </p:nvSpPr>
        <p:spPr/>
        <p:txBody>
          <a:bodyPr rtlCol="0"/>
          <a:lstStyle/>
          <a:p>
            <a:fld id="{EA6450FB-310F-4DC2-83D6-DBFBAF75D455}" type="slidenum">
              <a:rPr lang="es-AR" smtClean="0"/>
              <a:pPr/>
              <a:t>‹Nº›</a:t>
            </a:fld>
            <a:endParaRPr lang="es-AR"/>
          </a:p>
        </p:txBody>
      </p:sp>
      <p:sp>
        <p:nvSpPr>
          <p:cNvPr id="8" name="7 Marcador de pie de página"/>
          <p:cNvSpPr>
            <a:spLocks noGrp="1"/>
          </p:cNvSpPr>
          <p:nvPr>
            <p:ph type="ftr" sz="quarter" idx="12"/>
          </p:nvPr>
        </p:nvSpPr>
        <p:spPr/>
        <p:txBody>
          <a:bodyPr rtlCol="0"/>
          <a:lstStyle/>
          <a:p>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09BBB3D-BE64-46B1-8461-9B51FD56D8F4}" type="datetimeFigureOut">
              <a:rPr lang="es-AR" smtClean="0"/>
              <a:pPr/>
              <a:t>19/02/2018</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EA6450FB-310F-4DC2-83D6-DBFBAF75D455}"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7591557" y="1"/>
            <a:ext cx="0" cy="12601575"/>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142664" y="6102748"/>
            <a:ext cx="11593449" cy="396081"/>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901612" y="504064"/>
            <a:ext cx="1322911" cy="9157145"/>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5413110" y="1"/>
            <a:ext cx="0" cy="12601575"/>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5364506" y="1"/>
            <a:ext cx="0" cy="12601575"/>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7789598" y="1"/>
            <a:ext cx="0" cy="12601575"/>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7657571" y="1"/>
            <a:ext cx="264054" cy="12601575"/>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7723584" y="1"/>
            <a:ext cx="0" cy="12601575"/>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7066089" y="10501312"/>
            <a:ext cx="475298" cy="1008126"/>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264054" y="504064"/>
            <a:ext cx="4885002" cy="11627053"/>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409BBB3D-BE64-46B1-8461-9B51FD56D8F4}" type="datetimeFigureOut">
              <a:rPr lang="es-AR" smtClean="0"/>
              <a:pPr/>
              <a:t>19/02/2018</a:t>
            </a:fld>
            <a:endParaRPr lang="es-AR"/>
          </a:p>
        </p:txBody>
      </p:sp>
      <p:sp>
        <p:nvSpPr>
          <p:cNvPr id="22" name="21 Marcador de número de diapositiva"/>
          <p:cNvSpPr>
            <a:spLocks noGrp="1"/>
          </p:cNvSpPr>
          <p:nvPr>
            <p:ph type="sldNum" sz="quarter" idx="15"/>
          </p:nvPr>
        </p:nvSpPr>
        <p:spPr/>
        <p:txBody>
          <a:bodyPr rtlCol="0"/>
          <a:lstStyle/>
          <a:p>
            <a:fld id="{EA6450FB-310F-4DC2-83D6-DBFBAF75D455}" type="slidenum">
              <a:rPr lang="es-AR" smtClean="0"/>
              <a:pPr/>
              <a:t>‹Nº›</a:t>
            </a:fld>
            <a:endParaRPr lang="es-AR"/>
          </a:p>
        </p:txBody>
      </p:sp>
      <p:sp>
        <p:nvSpPr>
          <p:cNvPr id="23" name="22 Marcador de pie de página"/>
          <p:cNvSpPr>
            <a:spLocks noGrp="1"/>
          </p:cNvSpPr>
          <p:nvPr>
            <p:ph type="ftr" sz="quarter" idx="16"/>
          </p:nvPr>
        </p:nvSpPr>
        <p:spPr/>
        <p:txBody>
          <a:bodyPr rtlCol="0"/>
          <a:lstStyle/>
          <a:p>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7591557" y="1"/>
            <a:ext cx="0" cy="12601575"/>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7066089" y="10501312"/>
            <a:ext cx="475298" cy="1008126"/>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161478" y="6102748"/>
            <a:ext cx="11593449" cy="396081"/>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 y="1"/>
            <a:ext cx="5347097" cy="12601575"/>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5861343" y="486561"/>
            <a:ext cx="1320271" cy="910673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7789598" y="1"/>
            <a:ext cx="0" cy="12601575"/>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7657571" y="1"/>
            <a:ext cx="264054" cy="12601575"/>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7723584" y="1"/>
            <a:ext cx="0" cy="12601575"/>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5413110" y="1"/>
            <a:ext cx="0" cy="12601575"/>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5364506" y="1"/>
            <a:ext cx="0" cy="12601575"/>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409BBB3D-BE64-46B1-8461-9B51FD56D8F4}" type="datetimeFigureOut">
              <a:rPr lang="es-AR" smtClean="0"/>
              <a:pPr/>
              <a:t>19/02/2018</a:t>
            </a:fld>
            <a:endParaRPr lang="es-AR"/>
          </a:p>
        </p:txBody>
      </p:sp>
      <p:sp>
        <p:nvSpPr>
          <p:cNvPr id="18" name="17 Marcador de número de diapositiva"/>
          <p:cNvSpPr>
            <a:spLocks noGrp="1"/>
          </p:cNvSpPr>
          <p:nvPr>
            <p:ph type="sldNum" sz="quarter" idx="11"/>
          </p:nvPr>
        </p:nvSpPr>
        <p:spPr/>
        <p:txBody>
          <a:bodyPr rtlCol="0"/>
          <a:lstStyle/>
          <a:p>
            <a:fld id="{EA6450FB-310F-4DC2-83D6-DBFBAF75D455}" type="slidenum">
              <a:rPr lang="es-AR" smtClean="0"/>
              <a:pPr/>
              <a:t>‹Nº›</a:t>
            </a:fld>
            <a:endParaRPr lang="es-AR"/>
          </a:p>
        </p:txBody>
      </p:sp>
      <p:sp>
        <p:nvSpPr>
          <p:cNvPr id="21" name="20 Marcador de pie de página"/>
          <p:cNvSpPr>
            <a:spLocks noGrp="1"/>
          </p:cNvSpPr>
          <p:nvPr>
            <p:ph type="ftr" sz="quarter" idx="12"/>
          </p:nvPr>
        </p:nvSpPr>
        <p:spPr/>
        <p:txBody>
          <a:bodyPr rtlCol="0"/>
          <a:lstStyle/>
          <a:p>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7591557" y="1"/>
            <a:ext cx="0" cy="12601575"/>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396081" y="504649"/>
            <a:ext cx="6469327" cy="2100263"/>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96081" y="2940369"/>
            <a:ext cx="6469327" cy="89555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5598097" y="2174390"/>
            <a:ext cx="3696463" cy="332708"/>
          </a:xfrm>
          <a:prstGeom prst="rect">
            <a:avLst/>
          </a:prstGeom>
        </p:spPr>
        <p:txBody>
          <a:bodyPr vert="horz" anchor="ctr" anchorCtr="0"/>
          <a:lstStyle>
            <a:lvl1pPr algn="r" eaLnBrk="1" latinLnBrk="0" hangingPunct="1">
              <a:defRPr kumimoji="0" sz="1200">
                <a:solidFill>
                  <a:schemeClr val="tx2"/>
                </a:solidFill>
              </a:defRPr>
            </a:lvl1pPr>
          </a:lstStyle>
          <a:p>
            <a:fld id="{409BBB3D-BE64-46B1-8461-9B51FD56D8F4}" type="datetimeFigureOut">
              <a:rPr lang="es-AR" smtClean="0"/>
              <a:pPr/>
              <a:t>19/02/2018</a:t>
            </a:fld>
            <a:endParaRPr lang="es-AR"/>
          </a:p>
        </p:txBody>
      </p:sp>
      <p:sp>
        <p:nvSpPr>
          <p:cNvPr id="3" name="2 Marcador de pie de página"/>
          <p:cNvSpPr>
            <a:spLocks noGrp="1"/>
          </p:cNvSpPr>
          <p:nvPr>
            <p:ph type="ftr" sz="quarter" idx="3"/>
          </p:nvPr>
        </p:nvSpPr>
        <p:spPr>
          <a:xfrm rot="5400000">
            <a:off x="4501652" y="7044789"/>
            <a:ext cx="5880734" cy="316865"/>
          </a:xfrm>
          <a:prstGeom prst="rect">
            <a:avLst/>
          </a:prstGeom>
        </p:spPr>
        <p:txBody>
          <a:bodyPr vert="horz" anchor="ctr" anchorCtr="0"/>
          <a:lstStyle>
            <a:lvl1pPr algn="l" eaLnBrk="1" latinLnBrk="0" hangingPunct="1">
              <a:defRPr kumimoji="0" sz="1200">
                <a:solidFill>
                  <a:schemeClr val="tx2"/>
                </a:solidFill>
              </a:defRPr>
            </a:lvl1pPr>
          </a:lstStyle>
          <a:p>
            <a:endParaRPr lang="es-AR"/>
          </a:p>
        </p:txBody>
      </p:sp>
      <p:sp>
        <p:nvSpPr>
          <p:cNvPr id="7" name="6 Conector recto"/>
          <p:cNvSpPr>
            <a:spLocks noChangeShapeType="1"/>
          </p:cNvSpPr>
          <p:nvPr/>
        </p:nvSpPr>
        <p:spPr bwMode="auto">
          <a:xfrm>
            <a:off x="66014" y="1"/>
            <a:ext cx="0" cy="12601575"/>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7789598" y="1"/>
            <a:ext cx="0" cy="12601575"/>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7657571" y="1"/>
            <a:ext cx="264054" cy="12601575"/>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7723584" y="1"/>
            <a:ext cx="0" cy="12601575"/>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7066089" y="10501312"/>
            <a:ext cx="475298" cy="1008126"/>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7042325" y="10536318"/>
            <a:ext cx="528108" cy="957720"/>
          </a:xfrm>
          <a:prstGeom prst="rect">
            <a:avLst/>
          </a:prstGeom>
        </p:spPr>
        <p:txBody>
          <a:bodyPr vert="horz" anchor="ctr"/>
          <a:lstStyle>
            <a:lvl1pPr algn="ctr" eaLnBrk="1" latinLnBrk="0" hangingPunct="1">
              <a:defRPr kumimoji="0" sz="1400" b="1">
                <a:solidFill>
                  <a:srgbClr val="FFFFFF"/>
                </a:solidFill>
              </a:defRPr>
            </a:lvl1pPr>
          </a:lstStyle>
          <a:p>
            <a:fld id="{EA6450FB-310F-4DC2-83D6-DBFBAF75D455}"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Data" Target="../diagrams/data1.xml"/><Relationship Id="rId7" Type="http://schemas.openxmlformats.org/officeDocument/2006/relationships/diagramData" Target="../diagrams/data2.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microsoft.com/office/2007/relationships/diagramDrawing" Target="../diagrams/drawing1.xml"/><Relationship Id="rId5" Type="http://schemas.openxmlformats.org/officeDocument/2006/relationships/diagramQuickStyle" Target="../diagrams/quickStyle1.xml"/><Relationship Id="rId10" Type="http://schemas.openxmlformats.org/officeDocument/2006/relationships/diagramColors" Target="../diagrams/colors2.xml"/><Relationship Id="rId4" Type="http://schemas.openxmlformats.org/officeDocument/2006/relationships/diagramLayout" Target="../diagrams/layout1.xml"/><Relationship Id="rId9"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Diagrama"/>
          <p:cNvGraphicFramePr/>
          <p:nvPr/>
        </p:nvGraphicFramePr>
        <p:xfrm>
          <a:off x="1531920" y="228557"/>
          <a:ext cx="5742955" cy="36971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1" name="10 Diagrama"/>
          <p:cNvGraphicFramePr/>
          <p:nvPr/>
        </p:nvGraphicFramePr>
        <p:xfrm>
          <a:off x="1746234" y="3729019"/>
          <a:ext cx="5715040" cy="571504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2" name="11 Rectángulo"/>
          <p:cNvSpPr/>
          <p:nvPr/>
        </p:nvSpPr>
        <p:spPr>
          <a:xfrm>
            <a:off x="1728564" y="9515497"/>
            <a:ext cx="5544616" cy="250033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600" b="1" dirty="0" smtClean="0">
              <a:solidFill>
                <a:schemeClr val="tx1"/>
              </a:solidFill>
            </a:endParaRPr>
          </a:p>
          <a:p>
            <a:pPr algn="ctr"/>
            <a:endParaRPr lang="es-AR" sz="2000" b="1" dirty="0" smtClean="0">
              <a:solidFill>
                <a:schemeClr val="tx1"/>
              </a:solidFill>
            </a:endParaRPr>
          </a:p>
          <a:p>
            <a:pPr algn="ctr"/>
            <a:r>
              <a:rPr lang="es-AR" sz="2000" b="1" dirty="0" smtClean="0">
                <a:solidFill>
                  <a:schemeClr val="tx1"/>
                </a:solidFill>
              </a:rPr>
              <a:t>Nos acompañan:</a:t>
            </a:r>
          </a:p>
          <a:p>
            <a:pPr lvl="0" algn="ctr"/>
            <a:endParaRPr lang="es-AR" sz="1600" b="1" dirty="0" smtClean="0">
              <a:solidFill>
                <a:schemeClr val="tx1"/>
              </a:solidFill>
            </a:endParaRPr>
          </a:p>
          <a:p>
            <a:pPr lvl="0" algn="ctr"/>
            <a:r>
              <a:rPr lang="es-AR" sz="1600" b="1" dirty="0" smtClean="0">
                <a:solidFill>
                  <a:schemeClr val="tx1"/>
                </a:solidFill>
              </a:rPr>
              <a:t>Programa de Investigación: Discursos, prácticas </a:t>
            </a:r>
          </a:p>
          <a:p>
            <a:pPr lvl="0" algn="ctr"/>
            <a:r>
              <a:rPr lang="es-AR" sz="1600" b="1" dirty="0" smtClean="0">
                <a:solidFill>
                  <a:schemeClr val="tx1"/>
                </a:solidFill>
              </a:rPr>
              <a:t>e instituciones educativas</a:t>
            </a:r>
          </a:p>
          <a:p>
            <a:pPr algn="ctr"/>
            <a:r>
              <a:rPr lang="es-AR" sz="1600" b="1" dirty="0" smtClean="0">
                <a:solidFill>
                  <a:schemeClr val="tx1"/>
                </a:solidFill>
              </a:rPr>
              <a:t>Profesorados  UNQ</a:t>
            </a:r>
          </a:p>
          <a:p>
            <a:pPr algn="ctr"/>
            <a:r>
              <a:rPr lang="es-AR" sz="1600" b="1" dirty="0" smtClean="0">
                <a:solidFill>
                  <a:schemeClr val="tx1"/>
                </a:solidFill>
              </a:rPr>
              <a:t>Licenciatura en Educación Presencial </a:t>
            </a:r>
          </a:p>
          <a:p>
            <a:pPr algn="ctr"/>
            <a:r>
              <a:rPr lang="es-AR" sz="1600" b="1" dirty="0" smtClean="0">
                <a:solidFill>
                  <a:schemeClr val="tx1"/>
                </a:solidFill>
              </a:rPr>
              <a:t>Licenciatura en Educación Virtual</a:t>
            </a:r>
          </a:p>
          <a:p>
            <a:pPr algn="ctr"/>
            <a:r>
              <a:rPr lang="es-AR" sz="1600" b="1" dirty="0" smtClean="0">
                <a:solidFill>
                  <a:schemeClr val="tx1"/>
                </a:solidFill>
              </a:rPr>
              <a:t>Se entregarán certificados de participación</a:t>
            </a:r>
          </a:p>
          <a:p>
            <a:pPr algn="ctr"/>
            <a:endParaRPr lang="es-AR" sz="1600" b="1" dirty="0" smtClean="0">
              <a:solidFill>
                <a:schemeClr val="tx1"/>
              </a:solidFill>
            </a:endParaRPr>
          </a:p>
          <a:p>
            <a:pPr lvl="0" algn="ctr"/>
            <a:r>
              <a:rPr lang="es-AR" sz="1800" b="1" dirty="0" smtClean="0">
                <a:solidFill>
                  <a:schemeClr val="tx1"/>
                </a:solidFill>
                <a:latin typeface="Arial" pitchFamily="34" charset="0"/>
                <a:cs typeface="Arial" pitchFamily="34" charset="0"/>
              </a:rPr>
              <a:t>Inscripción: proyectoppisunq@gmail.com</a:t>
            </a:r>
          </a:p>
          <a:p>
            <a:pPr algn="ctr"/>
            <a:endParaRPr lang="es-AR" sz="1600" b="1" dirty="0" smtClean="0">
              <a:solidFill>
                <a:schemeClr val="tx1"/>
              </a:solidFill>
            </a:endParaRPr>
          </a:p>
          <a:p>
            <a:pPr algn="ctr"/>
            <a:r>
              <a:rPr lang="es-AR" dirty="0" smtClean="0"/>
              <a:t> </a:t>
            </a:r>
            <a:endParaRPr lang="es-A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388</TotalTime>
  <Words>222</Words>
  <Application>Microsoft Office PowerPoint</Application>
  <PresentationFormat>Personalizado</PresentationFormat>
  <Paragraphs>26</Paragraphs>
  <Slides>1</Slides>
  <Notes>1</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Mirador</vt:lpstr>
      <vt:lpstr>Diapositiva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1er Coloquio sobre Educación y Formación del Profesorado Política, ética, DDHH y ciudadanía: interpelándonos en comunidad</dc:title>
  <dc:creator>Monica</dc:creator>
  <cp:lastModifiedBy>mbfernandez</cp:lastModifiedBy>
  <cp:revision>55</cp:revision>
  <dcterms:created xsi:type="dcterms:W3CDTF">2016-02-14T22:47:36Z</dcterms:created>
  <dcterms:modified xsi:type="dcterms:W3CDTF">2018-02-19T15:56:51Z</dcterms:modified>
</cp:coreProperties>
</file>